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5" name="Google Shape;25;p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 name="Google Shape;2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ep5QpLQR7s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6A7qRfJH6o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flickr.com/photos/imurphy/901738168" TargetMode="External"/><Relationship Id="rId4" Type="http://schemas.openxmlformats.org/officeDocument/2006/relationships/hyperlink" Target="https://www.youtube.com/watch?v=9pb7jMo5U_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5NQK-Sm1Y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hyperlink" Target="https://www.youtube.com/watch?v=B32u4qrIVZQ"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s://www.scholastic.com/parents/kids-activities-and-printables/activities-for-kids/activities-explore-taste-0-2-year-olds.html" TargetMode="External"/><Relationship Id="rId7" Type="http://schemas.openxmlformats.org/officeDocument/2006/relationships/hyperlink" Target="https://www.youtube.com/watch?v=TCzgm1HBV-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ep5QpLQR7sY" TargetMode="External"/><Relationship Id="rId5" Type="http://schemas.openxmlformats.org/officeDocument/2006/relationships/hyperlink" Target="https://www.youtube.com/watch?v=6A7qRfJH6oo" TargetMode="External"/><Relationship Id="rId4" Type="http://schemas.openxmlformats.org/officeDocument/2006/relationships/hyperlink" Target="https://www.youtube.com/watch?v=9pb7jMo5U_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hinesegrandma.com/2010/11/monday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ccD5JUyBP-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TCzgm1HBV-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t>Yum! Yum! Can I have some?</a:t>
            </a:r>
            <a:endParaRPr dirty="0"/>
          </a:p>
        </p:txBody>
      </p:sp>
      <p:pic>
        <p:nvPicPr>
          <p:cNvPr id="92" name="Google Shape;92;p13"/>
          <p:cNvPicPr preferRelativeResize="0"/>
          <p:nvPr/>
        </p:nvPicPr>
        <p:blipFill rotWithShape="1">
          <a:blip r:embed="rId3">
            <a:alphaModFix/>
          </a:blip>
          <a:srcRect/>
          <a:stretch/>
        </p:blipFill>
        <p:spPr>
          <a:xfrm>
            <a:off x="841576" y="1958653"/>
            <a:ext cx="3998963" cy="4190999"/>
          </a:xfrm>
          <a:prstGeom prst="rect">
            <a:avLst/>
          </a:prstGeom>
          <a:noFill/>
          <a:ln>
            <a:noFill/>
          </a:ln>
        </p:spPr>
      </p:pic>
      <p:pic>
        <p:nvPicPr>
          <p:cNvPr id="2" name="Picture 1">
            <a:extLst>
              <a:ext uri="{FF2B5EF4-FFF2-40B4-BE49-F238E27FC236}">
                <a16:creationId xmlns:a16="http://schemas.microsoft.com/office/drawing/2014/main" id="{30EABF31-E4EA-489E-8F57-D8C97C41FBD5}"/>
              </a:ext>
            </a:extLst>
          </p:cNvPr>
          <p:cNvPicPr>
            <a:picLocks noChangeAspect="1"/>
          </p:cNvPicPr>
          <p:nvPr/>
        </p:nvPicPr>
        <p:blipFill>
          <a:blip r:embed="rId4"/>
          <a:stretch>
            <a:fillRect/>
          </a:stretch>
        </p:blipFill>
        <p:spPr>
          <a:xfrm>
            <a:off x="5648446" y="457200"/>
            <a:ext cx="6354501" cy="6167377"/>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Milestones on Taste</a:t>
            </a:r>
            <a:endParaRPr/>
          </a:p>
        </p:txBody>
      </p:sp>
      <p:pic>
        <p:nvPicPr>
          <p:cNvPr id="157" name="Google Shape;157;p22"/>
          <p:cNvPicPr preferRelativeResize="0">
            <a:picLocks noGrp="1"/>
          </p:cNvPicPr>
          <p:nvPr>
            <p:ph type="body" idx="1"/>
          </p:nvPr>
        </p:nvPicPr>
        <p:blipFill rotWithShape="1">
          <a:blip r:embed="rId3">
            <a:alphaModFix/>
          </a:blip>
          <a:srcRect/>
          <a:stretch/>
        </p:blipFill>
        <p:spPr>
          <a:xfrm>
            <a:off x="5943935" y="1770534"/>
            <a:ext cx="4809790" cy="3201516"/>
          </a:xfrm>
          <a:prstGeom prst="rect">
            <a:avLst/>
          </a:prstGeom>
          <a:noFill/>
          <a:ln>
            <a:noFill/>
          </a:ln>
        </p:spPr>
      </p:pic>
      <p:sp>
        <p:nvSpPr>
          <p:cNvPr id="158" name="Google Shape;158;p22"/>
          <p:cNvSpPr txBox="1">
            <a:spLocks noGrp="1"/>
          </p:cNvSpPr>
          <p:nvPr>
            <p:ph type="body" idx="2"/>
          </p:nvPr>
        </p:nvSpPr>
        <p:spPr>
          <a:xfrm>
            <a:off x="839788" y="3429000"/>
            <a:ext cx="3932237" cy="24399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u="sng">
                <a:solidFill>
                  <a:schemeClr val="hlink"/>
                </a:solidFill>
                <a:hlinkClick r:id="rId4"/>
              </a:rPr>
              <a:t>https://www.youtube.com/watch?v=ep5QpLQR7sY</a:t>
            </a:r>
            <a:r>
              <a:rPr lang="en-US"/>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a:t>Let’s Make Baby Food</a:t>
            </a:r>
            <a:endParaRPr/>
          </a:p>
        </p:txBody>
      </p:sp>
      <p:pic>
        <p:nvPicPr>
          <p:cNvPr id="164" name="Google Shape;164;p23"/>
          <p:cNvPicPr preferRelativeResize="0">
            <a:picLocks noGrp="1"/>
          </p:cNvPicPr>
          <p:nvPr>
            <p:ph type="body" idx="1"/>
          </p:nvPr>
        </p:nvPicPr>
        <p:blipFill rotWithShape="1">
          <a:blip r:embed="rId3">
            <a:alphaModFix/>
          </a:blip>
          <a:srcRect/>
          <a:stretch/>
        </p:blipFill>
        <p:spPr>
          <a:xfrm>
            <a:off x="6397159" y="880091"/>
            <a:ext cx="4013665" cy="4768234"/>
          </a:xfrm>
          <a:prstGeom prst="rect">
            <a:avLst/>
          </a:prstGeom>
          <a:noFill/>
          <a:ln>
            <a:noFill/>
          </a:ln>
        </p:spPr>
      </p:pic>
      <p:sp>
        <p:nvSpPr>
          <p:cNvPr id="165" name="Google Shape;165;p23"/>
          <p:cNvSpPr txBox="1">
            <a:spLocks noGrp="1"/>
          </p:cNvSpPr>
          <p:nvPr>
            <p:ph type="body" idx="2"/>
          </p:nvPr>
        </p:nvSpPr>
        <p:spPr>
          <a:xfrm>
            <a:off x="839788" y="3990974"/>
            <a:ext cx="3932237" cy="18780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u="sng">
                <a:solidFill>
                  <a:schemeClr val="hlink"/>
                </a:solidFill>
                <a:hlinkClick r:id="rId4"/>
              </a:rPr>
              <a:t>https://www.youtube.com/watch?v=6A7qRfJH6oo</a:t>
            </a:r>
            <a:r>
              <a:rPr lang="en-US"/>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Is your child a, “Picky Eater?”</a:t>
            </a:r>
            <a:endParaRPr/>
          </a:p>
        </p:txBody>
      </p:sp>
      <p:pic>
        <p:nvPicPr>
          <p:cNvPr id="171" name="Google Shape;171;p24"/>
          <p:cNvPicPr preferRelativeResize="0"/>
          <p:nvPr/>
        </p:nvPicPr>
        <p:blipFill rotWithShape="1">
          <a:blip r:embed="rId3">
            <a:alphaModFix/>
          </a:blip>
          <a:srcRect/>
          <a:stretch/>
        </p:blipFill>
        <p:spPr>
          <a:xfrm>
            <a:off x="2703242" y="1690688"/>
            <a:ext cx="6785515" cy="38205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If so, here are some ideas.</a:t>
            </a:r>
            <a:endParaRPr/>
          </a:p>
        </p:txBody>
      </p:sp>
      <p:pic>
        <p:nvPicPr>
          <p:cNvPr id="177" name="Google Shape;177;p25"/>
          <p:cNvPicPr preferRelativeResize="0">
            <a:picLocks noGrp="1"/>
          </p:cNvPicPr>
          <p:nvPr>
            <p:ph type="body" idx="1"/>
          </p:nvPr>
        </p:nvPicPr>
        <p:blipFill rotWithShape="1">
          <a:blip r:embed="rId3">
            <a:alphaModFix/>
          </a:blip>
          <a:srcRect/>
          <a:stretch/>
        </p:blipFill>
        <p:spPr>
          <a:xfrm>
            <a:off x="6683375" y="1047750"/>
            <a:ext cx="3171825" cy="4752975"/>
          </a:xfrm>
          <a:prstGeom prst="rect">
            <a:avLst/>
          </a:prstGeom>
          <a:noFill/>
          <a:ln>
            <a:noFill/>
          </a:ln>
        </p:spPr>
      </p:pic>
      <p:sp>
        <p:nvSpPr>
          <p:cNvPr id="178" name="Google Shape;178;p25"/>
          <p:cNvSpPr txBox="1">
            <a:spLocks noGrp="1"/>
          </p:cNvSpPr>
          <p:nvPr>
            <p:ph type="body" idx="2"/>
          </p:nvPr>
        </p:nvSpPr>
        <p:spPr>
          <a:xfrm>
            <a:off x="839788" y="3714750"/>
            <a:ext cx="3932237" cy="21542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u="sng">
                <a:solidFill>
                  <a:schemeClr val="hlink"/>
                </a:solidFill>
                <a:hlinkClick r:id="rId4"/>
              </a:rPr>
              <a:t>https://www.youtube.com/watch?v=9pb7jMo5U_c</a:t>
            </a:r>
            <a:r>
              <a:rPr lang="en-US"/>
              <a:t> </a:t>
            </a:r>
            <a:endParaRPr/>
          </a:p>
        </p:txBody>
      </p:sp>
      <p:sp>
        <p:nvSpPr>
          <p:cNvPr id="179" name="Google Shape;179;p25"/>
          <p:cNvSpPr txBox="1"/>
          <p:nvPr/>
        </p:nvSpPr>
        <p:spPr>
          <a:xfrm>
            <a:off x="6683375" y="5800725"/>
            <a:ext cx="3171825"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u="sng">
                <a:solidFill>
                  <a:schemeClr val="hlink"/>
                </a:solidFill>
                <a:latin typeface="Calibri"/>
                <a:ea typeface="Calibri"/>
                <a:cs typeface="Calibri"/>
                <a:sym typeface="Calibri"/>
                <a:hlinkClick r:id="rId5"/>
              </a:rPr>
              <a:t>This Photo</a:t>
            </a:r>
            <a:r>
              <a:rPr lang="en-US" sz="900">
                <a:solidFill>
                  <a:schemeClr val="dk1"/>
                </a:solidFill>
                <a:latin typeface="Calibri"/>
                <a:ea typeface="Calibri"/>
                <a:cs typeface="Calibri"/>
                <a:sym typeface="Calibri"/>
              </a:rPr>
              <a:t> by Unknown Author is licensed under </a:t>
            </a:r>
            <a:r>
              <a:rPr lang="en-US" sz="900" u="sng">
                <a:solidFill>
                  <a:schemeClr val="hlink"/>
                </a:solidFill>
                <a:latin typeface="Calibri"/>
                <a:ea typeface="Calibri"/>
                <a:cs typeface="Calibri"/>
                <a:sym typeface="Calibri"/>
                <a:hlinkClick r:id="rId6"/>
              </a:rPr>
              <a:t>CC BY-SA</a:t>
            </a:r>
            <a:endParaRPr sz="9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200"/>
              <a:buFont typeface="Calibri"/>
              <a:buNone/>
            </a:pPr>
            <a:r>
              <a:rPr lang="en-US"/>
              <a:t>Additional Resources</a:t>
            </a:r>
            <a:endParaRPr/>
          </a:p>
        </p:txBody>
      </p:sp>
      <p:sp>
        <p:nvSpPr>
          <p:cNvPr id="185" name="Google Shape;185;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u="sng">
                <a:solidFill>
                  <a:schemeClr val="hlink"/>
                </a:solidFill>
                <a:hlinkClick r:id="rId3"/>
              </a:rPr>
              <a:t>https://www.youtube.com/watch?v=75NQK-Sm1YY</a:t>
            </a:r>
            <a:r>
              <a:rPr lang="en-US"/>
              <a:t> </a:t>
            </a:r>
            <a:endParaRPr/>
          </a:p>
          <a:p>
            <a:pPr marL="685800" lvl="1" indent="-228600" algn="l" rtl="0">
              <a:lnSpc>
                <a:spcPct val="90000"/>
              </a:lnSpc>
              <a:spcBef>
                <a:spcPts val="500"/>
              </a:spcBef>
              <a:spcAft>
                <a:spcPts val="0"/>
              </a:spcAft>
              <a:buClr>
                <a:schemeClr val="dk1"/>
              </a:buClr>
              <a:buSzPts val="2800"/>
              <a:buChar char="•"/>
            </a:pPr>
            <a:r>
              <a:rPr lang="en-US"/>
              <a:t>The Very Hungry Caterpillar</a:t>
            </a:r>
            <a:endParaRPr/>
          </a:p>
          <a:p>
            <a:pPr marL="228600" lvl="0" indent="-228600" algn="l" rtl="0">
              <a:lnSpc>
                <a:spcPct val="90000"/>
              </a:lnSpc>
              <a:spcBef>
                <a:spcPts val="1000"/>
              </a:spcBef>
              <a:spcAft>
                <a:spcPts val="0"/>
              </a:spcAft>
              <a:buClr>
                <a:schemeClr val="dk1"/>
              </a:buClr>
              <a:buSzPts val="3200"/>
              <a:buChar char="•"/>
            </a:pPr>
            <a:r>
              <a:rPr lang="en-US" u="sng">
                <a:solidFill>
                  <a:schemeClr val="hlink"/>
                </a:solidFill>
                <a:hlinkClick r:id="rId4"/>
              </a:rPr>
              <a:t>https://www.youtube.com/watch?v=B32u4qrIVZQ</a:t>
            </a:r>
            <a:r>
              <a:rPr lang="en-US"/>
              <a:t> </a:t>
            </a:r>
            <a:endParaRPr/>
          </a:p>
          <a:p>
            <a:pPr marL="685800" lvl="1" indent="-228600" algn="l" rtl="0">
              <a:lnSpc>
                <a:spcPct val="90000"/>
              </a:lnSpc>
              <a:spcBef>
                <a:spcPts val="500"/>
              </a:spcBef>
              <a:spcAft>
                <a:spcPts val="0"/>
              </a:spcAft>
              <a:buClr>
                <a:schemeClr val="dk1"/>
              </a:buClr>
              <a:buSzPts val="2800"/>
              <a:buChar char="•"/>
            </a:pPr>
            <a:r>
              <a:rPr lang="en-US"/>
              <a:t>Green Eggs and Ham</a:t>
            </a:r>
            <a:endParaRPr/>
          </a:p>
        </p:txBody>
      </p:sp>
      <p:pic>
        <p:nvPicPr>
          <p:cNvPr id="186" name="Google Shape;186;p26"/>
          <p:cNvPicPr preferRelativeResize="0"/>
          <p:nvPr/>
        </p:nvPicPr>
        <p:blipFill rotWithShape="1">
          <a:blip r:embed="rId5">
            <a:alphaModFix/>
          </a:blip>
          <a:srcRect/>
          <a:stretch/>
        </p:blipFill>
        <p:spPr>
          <a:xfrm>
            <a:off x="524376" y="2295525"/>
            <a:ext cx="4658812" cy="31003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6000"/>
              <a:t>References</a:t>
            </a:r>
            <a:endParaRPr/>
          </a:p>
        </p:txBody>
      </p:sp>
      <p:sp>
        <p:nvSpPr>
          <p:cNvPr id="192" name="Google Shape;192;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960"/>
              <a:buChar char="•"/>
            </a:pPr>
            <a:r>
              <a:rPr lang="en-US" sz="2960" u="sng">
                <a:solidFill>
                  <a:schemeClr val="hlink"/>
                </a:solidFill>
                <a:hlinkClick r:id="rId3"/>
              </a:rPr>
              <a:t>https://www.scholastic.com/parents/kids-activities-and-printables/activities-for-kids/activities-explore-taste-0-2-year-olds.html</a:t>
            </a:r>
            <a:r>
              <a:rPr lang="en-US" sz="2960"/>
              <a:t> </a:t>
            </a:r>
            <a:endParaRPr/>
          </a:p>
          <a:p>
            <a:pPr marL="228600" lvl="0" indent="-228600" algn="l" rtl="0">
              <a:lnSpc>
                <a:spcPct val="70000"/>
              </a:lnSpc>
              <a:spcBef>
                <a:spcPts val="1000"/>
              </a:spcBef>
              <a:spcAft>
                <a:spcPts val="0"/>
              </a:spcAft>
              <a:buClr>
                <a:schemeClr val="dk1"/>
              </a:buClr>
              <a:buSzPts val="2960"/>
              <a:buChar char="•"/>
            </a:pPr>
            <a:r>
              <a:rPr lang="en-US" sz="2960" u="sng">
                <a:solidFill>
                  <a:schemeClr val="hlink"/>
                </a:solidFill>
                <a:hlinkClick r:id="rId4"/>
              </a:rPr>
              <a:t>https://www.youtube.com/watch?v=9pb7jMo5U_c</a:t>
            </a:r>
            <a:r>
              <a:rPr lang="en-US" sz="2960"/>
              <a:t> </a:t>
            </a:r>
            <a:endParaRPr/>
          </a:p>
          <a:p>
            <a:pPr marL="228600" lvl="0" indent="-228600" algn="l" rtl="0">
              <a:lnSpc>
                <a:spcPct val="70000"/>
              </a:lnSpc>
              <a:spcBef>
                <a:spcPts val="1000"/>
              </a:spcBef>
              <a:spcAft>
                <a:spcPts val="0"/>
              </a:spcAft>
              <a:buClr>
                <a:schemeClr val="dk1"/>
              </a:buClr>
              <a:buSzPts val="2960"/>
              <a:buChar char="•"/>
            </a:pPr>
            <a:r>
              <a:rPr lang="en-US" sz="2960" u="sng">
                <a:solidFill>
                  <a:schemeClr val="hlink"/>
                </a:solidFill>
                <a:hlinkClick r:id="rId5"/>
              </a:rPr>
              <a:t>https://www.youtube.com/watch?v=6A7qRfJH6oo</a:t>
            </a:r>
            <a:r>
              <a:rPr lang="en-US" sz="2960"/>
              <a:t> </a:t>
            </a:r>
            <a:endParaRPr/>
          </a:p>
          <a:p>
            <a:pPr marL="228600" lvl="0" indent="-228600" algn="l" rtl="0">
              <a:lnSpc>
                <a:spcPct val="70000"/>
              </a:lnSpc>
              <a:spcBef>
                <a:spcPts val="1000"/>
              </a:spcBef>
              <a:spcAft>
                <a:spcPts val="0"/>
              </a:spcAft>
              <a:buClr>
                <a:schemeClr val="dk1"/>
              </a:buClr>
              <a:buSzPts val="2960"/>
              <a:buChar char="•"/>
            </a:pPr>
            <a:r>
              <a:rPr lang="en-US" sz="2960" u="sng">
                <a:solidFill>
                  <a:schemeClr val="hlink"/>
                </a:solidFill>
                <a:hlinkClick r:id="rId6"/>
              </a:rPr>
              <a:t>https://www.youtube.com/watch?v=ep5QpLQR7sY</a:t>
            </a:r>
            <a:r>
              <a:rPr lang="en-US" sz="2960"/>
              <a:t> </a:t>
            </a:r>
            <a:endParaRPr/>
          </a:p>
          <a:p>
            <a:pPr marL="228600" lvl="0" indent="-228600" algn="l" rtl="0">
              <a:lnSpc>
                <a:spcPct val="70000"/>
              </a:lnSpc>
              <a:spcBef>
                <a:spcPts val="1000"/>
              </a:spcBef>
              <a:spcAft>
                <a:spcPts val="0"/>
              </a:spcAft>
              <a:buClr>
                <a:schemeClr val="dk1"/>
              </a:buClr>
              <a:buSzPts val="2960"/>
              <a:buChar char="•"/>
            </a:pPr>
            <a:r>
              <a:rPr lang="en-US" sz="2960" u="sng">
                <a:solidFill>
                  <a:schemeClr val="hlink"/>
                </a:solidFill>
                <a:hlinkClick r:id="rId7"/>
              </a:rPr>
              <a:t>https://www.youtube.com/watch?v=TCzgm1HBV-c</a:t>
            </a:r>
            <a:r>
              <a:rPr lang="en-US" sz="2960"/>
              <a:t> </a:t>
            </a:r>
            <a:endParaRPr/>
          </a:p>
          <a:p>
            <a:pPr marL="228600" lvl="0" indent="-40639" algn="l" rtl="0">
              <a:lnSpc>
                <a:spcPct val="70000"/>
              </a:lnSpc>
              <a:spcBef>
                <a:spcPts val="1000"/>
              </a:spcBef>
              <a:spcAft>
                <a:spcPts val="0"/>
              </a:spcAft>
              <a:buClr>
                <a:schemeClr val="dk1"/>
              </a:buClr>
              <a:buSzPts val="2960"/>
              <a:buNone/>
            </a:pPr>
            <a:endParaRPr sz="2960"/>
          </a:p>
          <a:p>
            <a:pPr marL="228600" lvl="0" indent="-40639" algn="l" rtl="0">
              <a:lnSpc>
                <a:spcPct val="70000"/>
              </a:lnSpc>
              <a:spcBef>
                <a:spcPts val="1000"/>
              </a:spcBef>
              <a:spcAft>
                <a:spcPts val="0"/>
              </a:spcAft>
              <a:buClr>
                <a:schemeClr val="dk1"/>
              </a:buClr>
              <a:buSzPts val="2960"/>
              <a:buNone/>
            </a:pPr>
            <a:endParaRPr sz="2960"/>
          </a:p>
        </p:txBody>
      </p:sp>
      <p:pic>
        <p:nvPicPr>
          <p:cNvPr id="193" name="Google Shape;193;p27"/>
          <p:cNvPicPr preferRelativeResize="0"/>
          <p:nvPr/>
        </p:nvPicPr>
        <p:blipFill rotWithShape="1">
          <a:blip r:embed="rId8">
            <a:alphaModFix/>
          </a:blip>
          <a:srcRect/>
          <a:stretch/>
        </p:blipFill>
        <p:spPr>
          <a:xfrm>
            <a:off x="1024327" y="2567178"/>
            <a:ext cx="3747698" cy="25001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200"/>
              <a:buFont typeface="Calibri"/>
              <a:buNone/>
            </a:pPr>
            <a:r>
              <a:rPr lang="en-US"/>
              <a:t>Pat-a-Cake, Pat-a-Cake!</a:t>
            </a:r>
            <a:endParaRPr/>
          </a:p>
        </p:txBody>
      </p:sp>
      <p:sp>
        <p:nvSpPr>
          <p:cNvPr id="98" name="Google Shape;98;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a:t>On last week, we focused on the child’s hand-eye coordination skills. What happened when you played the hand game?  </a:t>
            </a:r>
            <a:endParaRPr/>
          </a:p>
          <a:p>
            <a:pPr marL="228600" lvl="0" indent="-25400" algn="l" rtl="0">
              <a:lnSpc>
                <a:spcPct val="90000"/>
              </a:lnSpc>
              <a:spcBef>
                <a:spcPts val="1000"/>
              </a:spcBef>
              <a:spcAft>
                <a:spcPts val="0"/>
              </a:spcAft>
              <a:buClr>
                <a:schemeClr val="dk1"/>
              </a:buClr>
              <a:buSzPts val="3200"/>
              <a:buNone/>
            </a:pPr>
            <a:endParaRPr/>
          </a:p>
        </p:txBody>
      </p:sp>
      <p:pic>
        <p:nvPicPr>
          <p:cNvPr id="99" name="Google Shape;99;p14"/>
          <p:cNvPicPr preferRelativeResize="0"/>
          <p:nvPr/>
        </p:nvPicPr>
        <p:blipFill rotWithShape="1">
          <a:blip r:embed="rId3">
            <a:alphaModFix/>
          </a:blip>
          <a:srcRect/>
          <a:stretch/>
        </p:blipFill>
        <p:spPr>
          <a:xfrm>
            <a:off x="514350" y="2200274"/>
            <a:ext cx="4071938" cy="2714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Say, AWWWW!!!</a:t>
            </a:r>
            <a:endParaRPr/>
          </a:p>
        </p:txBody>
      </p:sp>
      <p:pic>
        <p:nvPicPr>
          <p:cNvPr id="105" name="Google Shape;105;p15"/>
          <p:cNvPicPr preferRelativeResize="0">
            <a:picLocks noGrp="1"/>
          </p:cNvPicPr>
          <p:nvPr>
            <p:ph type="body" idx="1"/>
          </p:nvPr>
        </p:nvPicPr>
        <p:blipFill rotWithShape="1">
          <a:blip r:embed="rId3">
            <a:alphaModFix/>
          </a:blip>
          <a:srcRect/>
          <a:stretch/>
        </p:blipFill>
        <p:spPr>
          <a:xfrm>
            <a:off x="5183188" y="1109662"/>
            <a:ext cx="6172200" cy="4629150"/>
          </a:xfrm>
          <a:prstGeom prst="rect">
            <a:avLst/>
          </a:prstGeom>
          <a:noFill/>
          <a:ln>
            <a:noFill/>
          </a:ln>
        </p:spPr>
      </p:pic>
      <p:sp>
        <p:nvSpPr>
          <p:cNvPr id="106" name="Google Shape;106;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a:t>Infants: experiment with the child by giving them milk or juice. Look at the child’s reactions as they drink the milk or juice. Look to see if they tighten up their face. This allows you to know if the food is salty or bitter. If their face is relaxed, this allows you to know that they like the taste.</a:t>
            </a: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r>
              <a:rPr lang="en-US"/>
              <a:t>Toddlers:  Ask the child, “What do we use to taste our food?”</a:t>
            </a:r>
            <a:endParaRPr/>
          </a:p>
        </p:txBody>
      </p:sp>
      <p:sp>
        <p:nvSpPr>
          <p:cNvPr id="107" name="Google Shape;107;p15"/>
          <p:cNvSpPr txBox="1"/>
          <p:nvPr/>
        </p:nvSpPr>
        <p:spPr>
          <a:xfrm>
            <a:off x="5183188" y="5738812"/>
            <a:ext cx="617220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u="sng">
                <a:solidFill>
                  <a:schemeClr val="hlink"/>
                </a:solidFill>
                <a:latin typeface="Calibri"/>
                <a:ea typeface="Calibri"/>
                <a:cs typeface="Calibri"/>
                <a:sym typeface="Calibri"/>
                <a:hlinkClick r:id="rId4"/>
              </a:rPr>
              <a:t>This Photo</a:t>
            </a:r>
            <a:r>
              <a:rPr lang="en-US" sz="900">
                <a:solidFill>
                  <a:schemeClr val="dk1"/>
                </a:solidFill>
                <a:latin typeface="Calibri"/>
                <a:ea typeface="Calibri"/>
                <a:cs typeface="Calibri"/>
                <a:sym typeface="Calibri"/>
              </a:rPr>
              <a:t> by Unknown Author is licensed under </a:t>
            </a:r>
            <a:r>
              <a:rPr lang="en-US" sz="900" u="sng">
                <a:solidFill>
                  <a:schemeClr val="hlink"/>
                </a:solidFill>
                <a:latin typeface="Calibri"/>
                <a:ea typeface="Calibri"/>
                <a:cs typeface="Calibri"/>
                <a:sym typeface="Calibri"/>
                <a:hlinkClick r:id="rId5"/>
              </a:rPr>
              <a:t>CC BY</a:t>
            </a:r>
            <a:endParaRPr sz="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Can you pick out the tongues or the mouths? </a:t>
            </a:r>
            <a:endParaRPr/>
          </a:p>
        </p:txBody>
      </p:sp>
      <p:pic>
        <p:nvPicPr>
          <p:cNvPr id="113" name="Google Shape;113;p16"/>
          <p:cNvPicPr preferRelativeResize="0"/>
          <p:nvPr/>
        </p:nvPicPr>
        <p:blipFill rotWithShape="1">
          <a:blip r:embed="rId3">
            <a:alphaModFix/>
          </a:blip>
          <a:srcRect/>
          <a:stretch/>
        </p:blipFill>
        <p:spPr>
          <a:xfrm>
            <a:off x="9629775" y="1523025"/>
            <a:ext cx="1724025" cy="2583449"/>
          </a:xfrm>
          <a:prstGeom prst="rect">
            <a:avLst/>
          </a:prstGeom>
          <a:noFill/>
          <a:ln>
            <a:noFill/>
          </a:ln>
        </p:spPr>
      </p:pic>
      <p:pic>
        <p:nvPicPr>
          <p:cNvPr id="114" name="Google Shape;114;p16"/>
          <p:cNvPicPr preferRelativeResize="0"/>
          <p:nvPr/>
        </p:nvPicPr>
        <p:blipFill rotWithShape="1">
          <a:blip r:embed="rId4">
            <a:alphaModFix/>
          </a:blip>
          <a:srcRect/>
          <a:stretch/>
        </p:blipFill>
        <p:spPr>
          <a:xfrm>
            <a:off x="838200" y="1808551"/>
            <a:ext cx="2160599" cy="1620449"/>
          </a:xfrm>
          <a:prstGeom prst="rect">
            <a:avLst/>
          </a:prstGeom>
          <a:noFill/>
          <a:ln>
            <a:noFill/>
          </a:ln>
        </p:spPr>
      </p:pic>
      <p:pic>
        <p:nvPicPr>
          <p:cNvPr id="115" name="Google Shape;115;p16"/>
          <p:cNvPicPr preferRelativeResize="0"/>
          <p:nvPr/>
        </p:nvPicPr>
        <p:blipFill rotWithShape="1">
          <a:blip r:embed="rId5">
            <a:alphaModFix/>
          </a:blip>
          <a:srcRect/>
          <a:stretch/>
        </p:blipFill>
        <p:spPr>
          <a:xfrm>
            <a:off x="4814100" y="3971757"/>
            <a:ext cx="3000375" cy="2362200"/>
          </a:xfrm>
          <a:prstGeom prst="rect">
            <a:avLst/>
          </a:prstGeom>
          <a:noFill/>
          <a:ln>
            <a:noFill/>
          </a:ln>
        </p:spPr>
      </p:pic>
      <p:pic>
        <p:nvPicPr>
          <p:cNvPr id="116" name="Google Shape;116;p16"/>
          <p:cNvPicPr preferRelativeResize="0"/>
          <p:nvPr/>
        </p:nvPicPr>
        <p:blipFill rotWithShape="1">
          <a:blip r:embed="rId6">
            <a:alphaModFix/>
          </a:blip>
          <a:srcRect/>
          <a:stretch/>
        </p:blipFill>
        <p:spPr>
          <a:xfrm>
            <a:off x="9272093" y="4643993"/>
            <a:ext cx="2439387" cy="1620450"/>
          </a:xfrm>
          <a:prstGeom prst="rect">
            <a:avLst/>
          </a:prstGeom>
          <a:noFill/>
          <a:ln>
            <a:noFill/>
          </a:ln>
        </p:spPr>
      </p:pic>
      <p:pic>
        <p:nvPicPr>
          <p:cNvPr id="117" name="Google Shape;117;p16"/>
          <p:cNvPicPr preferRelativeResize="0"/>
          <p:nvPr/>
        </p:nvPicPr>
        <p:blipFill rotWithShape="1">
          <a:blip r:embed="rId7">
            <a:alphaModFix/>
          </a:blip>
          <a:srcRect/>
          <a:stretch/>
        </p:blipFill>
        <p:spPr>
          <a:xfrm>
            <a:off x="4667662" y="1523025"/>
            <a:ext cx="3293250" cy="1951556"/>
          </a:xfrm>
          <a:prstGeom prst="rect">
            <a:avLst/>
          </a:prstGeom>
          <a:noFill/>
          <a:ln>
            <a:noFill/>
          </a:ln>
        </p:spPr>
      </p:pic>
      <p:pic>
        <p:nvPicPr>
          <p:cNvPr id="118" name="Google Shape;118;p16"/>
          <p:cNvPicPr preferRelativeResize="0"/>
          <p:nvPr/>
        </p:nvPicPr>
        <p:blipFill rotWithShape="1">
          <a:blip r:embed="rId8">
            <a:alphaModFix/>
          </a:blip>
          <a:srcRect/>
          <a:stretch/>
        </p:blipFill>
        <p:spPr>
          <a:xfrm>
            <a:off x="619125" y="3971757"/>
            <a:ext cx="2844800" cy="213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6000"/>
              <a:t>I Can Taste</a:t>
            </a:r>
            <a:endParaRPr/>
          </a:p>
        </p:txBody>
      </p:sp>
      <p:pic>
        <p:nvPicPr>
          <p:cNvPr id="124" name="Google Shape;124;p17"/>
          <p:cNvPicPr preferRelativeResize="0">
            <a:picLocks noGrp="1"/>
          </p:cNvPicPr>
          <p:nvPr>
            <p:ph type="body" idx="1"/>
          </p:nvPr>
        </p:nvPicPr>
        <p:blipFill rotWithShape="1">
          <a:blip r:embed="rId3">
            <a:alphaModFix/>
          </a:blip>
          <a:srcRect/>
          <a:stretch/>
        </p:blipFill>
        <p:spPr>
          <a:xfrm>
            <a:off x="5029201" y="1133475"/>
            <a:ext cx="7162799" cy="4029075"/>
          </a:xfrm>
          <a:prstGeom prst="rect">
            <a:avLst/>
          </a:prstGeom>
          <a:noFill/>
          <a:ln>
            <a:noFill/>
          </a:ln>
        </p:spPr>
      </p:pic>
      <p:sp>
        <p:nvSpPr>
          <p:cNvPr id="125" name="Google Shape;125;p17"/>
          <p:cNvSpPr txBox="1">
            <a:spLocks noGrp="1"/>
          </p:cNvSpPr>
          <p:nvPr>
            <p:ph type="body" idx="2"/>
          </p:nvPr>
        </p:nvSpPr>
        <p:spPr>
          <a:xfrm>
            <a:off x="839788" y="3857624"/>
            <a:ext cx="3932237" cy="20113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u="sng">
                <a:solidFill>
                  <a:schemeClr val="hlink"/>
                </a:solidFill>
                <a:hlinkClick r:id="rId4"/>
              </a:rPr>
              <a:t>https://www.youtube.com/watch?v=ccD5JUyBP-8</a:t>
            </a: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6000"/>
              <a:t>JAZZ Fly 3</a:t>
            </a:r>
            <a:endParaRPr/>
          </a:p>
        </p:txBody>
      </p:sp>
      <p:pic>
        <p:nvPicPr>
          <p:cNvPr id="131" name="Google Shape;131;p18"/>
          <p:cNvPicPr preferRelativeResize="0">
            <a:picLocks noGrp="1"/>
          </p:cNvPicPr>
          <p:nvPr>
            <p:ph type="body" idx="1"/>
          </p:nvPr>
        </p:nvPicPr>
        <p:blipFill rotWithShape="1">
          <a:blip r:embed="rId3">
            <a:alphaModFix/>
          </a:blip>
          <a:srcRect/>
          <a:stretch/>
        </p:blipFill>
        <p:spPr>
          <a:xfrm>
            <a:off x="5263003" y="987425"/>
            <a:ext cx="6012569" cy="4873625"/>
          </a:xfrm>
          <a:prstGeom prst="rect">
            <a:avLst/>
          </a:prstGeom>
          <a:noFill/>
          <a:ln>
            <a:noFill/>
          </a:ln>
        </p:spPr>
      </p:pic>
      <p:sp>
        <p:nvSpPr>
          <p:cNvPr id="132" name="Google Shape;132;p18"/>
          <p:cNvSpPr txBox="1">
            <a:spLocks noGrp="1"/>
          </p:cNvSpPr>
          <p:nvPr>
            <p:ph type="body" idx="2"/>
          </p:nvPr>
        </p:nvSpPr>
        <p:spPr>
          <a:xfrm>
            <a:off x="839788" y="3990974"/>
            <a:ext cx="3932237" cy="18780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u="sng">
                <a:solidFill>
                  <a:schemeClr val="hlink"/>
                </a:solidFill>
                <a:hlinkClick r:id="rId4"/>
              </a:rPr>
              <a:t>https://www.youtube.com/watch?v=TCzgm1HBV-c</a:t>
            </a: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839788" y="457199"/>
            <a:ext cx="3932237" cy="381952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600"/>
              <a:buFont typeface="Calibri"/>
              <a:buNone/>
            </a:pPr>
            <a:r>
              <a:rPr lang="en-US" sz="6600"/>
              <a:t>Family Activities</a:t>
            </a:r>
            <a:endParaRPr/>
          </a:p>
        </p:txBody>
      </p:sp>
      <p:pic>
        <p:nvPicPr>
          <p:cNvPr id="138" name="Google Shape;138;p19"/>
          <p:cNvPicPr preferRelativeResize="0"/>
          <p:nvPr/>
        </p:nvPicPr>
        <p:blipFill rotWithShape="1">
          <a:blip r:embed="rId3">
            <a:alphaModFix/>
          </a:blip>
          <a:srcRect/>
          <a:stretch/>
        </p:blipFill>
        <p:spPr>
          <a:xfrm>
            <a:off x="5374124" y="1390649"/>
            <a:ext cx="6143964" cy="4076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200"/>
              <a:buFont typeface="Calibri"/>
              <a:buNone/>
            </a:pPr>
            <a:r>
              <a:rPr lang="en-US"/>
              <a:t>Taste Test</a:t>
            </a:r>
            <a:endParaRPr/>
          </a:p>
        </p:txBody>
      </p:sp>
      <p:sp>
        <p:nvSpPr>
          <p:cNvPr id="144" name="Google Shape;144;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240"/>
              <a:buChar char="•"/>
            </a:pPr>
            <a:r>
              <a:rPr lang="en-US" sz="2240"/>
              <a:t>If your child is eating all kinds of foods, and has no allergies, help them learn about the different types of flavors and textures. For older children, have them close their eyes and see if they can guess what they are eating—and learn about the important role of vision in tasting! Foods to taste:</a:t>
            </a:r>
            <a:endParaRPr/>
          </a:p>
          <a:p>
            <a:pPr marL="228600" lvl="0" indent="-228600" algn="l" rtl="0">
              <a:lnSpc>
                <a:spcPct val="70000"/>
              </a:lnSpc>
              <a:spcBef>
                <a:spcPts val="1000"/>
              </a:spcBef>
              <a:spcAft>
                <a:spcPts val="0"/>
              </a:spcAft>
              <a:buClr>
                <a:schemeClr val="dk1"/>
              </a:buClr>
              <a:buSzPts val="2240"/>
              <a:buChar char="•"/>
            </a:pPr>
            <a:r>
              <a:rPr lang="en-US" sz="2240"/>
              <a:t>Salty: potato chips or french fries</a:t>
            </a:r>
            <a:endParaRPr/>
          </a:p>
          <a:p>
            <a:pPr marL="228600" lvl="0" indent="-228600" algn="l" rtl="0">
              <a:lnSpc>
                <a:spcPct val="70000"/>
              </a:lnSpc>
              <a:spcBef>
                <a:spcPts val="1000"/>
              </a:spcBef>
              <a:spcAft>
                <a:spcPts val="0"/>
              </a:spcAft>
              <a:buClr>
                <a:schemeClr val="dk1"/>
              </a:buClr>
              <a:buSzPts val="2240"/>
              <a:buChar char="•"/>
            </a:pPr>
            <a:r>
              <a:rPr lang="en-US" sz="2240"/>
              <a:t>Sweet: fruit juice</a:t>
            </a:r>
            <a:endParaRPr/>
          </a:p>
          <a:p>
            <a:pPr marL="228600" lvl="0" indent="-228600" algn="l" rtl="0">
              <a:lnSpc>
                <a:spcPct val="70000"/>
              </a:lnSpc>
              <a:spcBef>
                <a:spcPts val="1000"/>
              </a:spcBef>
              <a:spcAft>
                <a:spcPts val="0"/>
              </a:spcAft>
              <a:buClr>
                <a:schemeClr val="dk1"/>
              </a:buClr>
              <a:buSzPts val="2240"/>
              <a:buChar char="•"/>
            </a:pPr>
            <a:r>
              <a:rPr lang="en-US" sz="2240"/>
              <a:t>Sour: pickle</a:t>
            </a:r>
            <a:endParaRPr/>
          </a:p>
          <a:p>
            <a:pPr marL="228600" lvl="0" indent="-228600" algn="l" rtl="0">
              <a:lnSpc>
                <a:spcPct val="70000"/>
              </a:lnSpc>
              <a:spcBef>
                <a:spcPts val="1000"/>
              </a:spcBef>
              <a:spcAft>
                <a:spcPts val="0"/>
              </a:spcAft>
              <a:buClr>
                <a:schemeClr val="dk1"/>
              </a:buClr>
              <a:buSzPts val="2240"/>
              <a:buChar char="•"/>
            </a:pPr>
            <a:r>
              <a:rPr lang="en-US" sz="2240"/>
              <a:t>Bland: water</a:t>
            </a:r>
            <a:endParaRPr/>
          </a:p>
          <a:p>
            <a:pPr marL="228600" lvl="0" indent="-228600" algn="l" rtl="0">
              <a:lnSpc>
                <a:spcPct val="70000"/>
              </a:lnSpc>
              <a:spcBef>
                <a:spcPts val="1000"/>
              </a:spcBef>
              <a:spcAft>
                <a:spcPts val="0"/>
              </a:spcAft>
              <a:buClr>
                <a:schemeClr val="dk1"/>
              </a:buClr>
              <a:buSzPts val="2240"/>
              <a:buChar char="•"/>
            </a:pPr>
            <a:r>
              <a:rPr lang="en-US" sz="2240"/>
              <a:t>Tangy: barbecue sauce</a:t>
            </a:r>
            <a:endParaRPr/>
          </a:p>
          <a:p>
            <a:pPr marL="228600" lvl="0" indent="-228600" algn="l" rtl="0">
              <a:lnSpc>
                <a:spcPct val="70000"/>
              </a:lnSpc>
              <a:spcBef>
                <a:spcPts val="1000"/>
              </a:spcBef>
              <a:spcAft>
                <a:spcPts val="0"/>
              </a:spcAft>
              <a:buClr>
                <a:schemeClr val="dk1"/>
              </a:buClr>
              <a:buSzPts val="2240"/>
              <a:buChar char="•"/>
            </a:pPr>
            <a:r>
              <a:rPr lang="en-US" sz="2240"/>
              <a:t>Smooth: yogurt</a:t>
            </a:r>
            <a:endParaRPr/>
          </a:p>
          <a:p>
            <a:pPr marL="228600" lvl="0" indent="-228600" algn="l" rtl="0">
              <a:lnSpc>
                <a:spcPct val="70000"/>
              </a:lnSpc>
              <a:spcBef>
                <a:spcPts val="1000"/>
              </a:spcBef>
              <a:spcAft>
                <a:spcPts val="0"/>
              </a:spcAft>
              <a:buClr>
                <a:schemeClr val="dk1"/>
              </a:buClr>
              <a:buSzPts val="2240"/>
              <a:buChar char="•"/>
            </a:pPr>
            <a:r>
              <a:rPr lang="en-US" sz="2240"/>
              <a:t>Crunchy: carrots</a:t>
            </a:r>
            <a:endParaRPr/>
          </a:p>
          <a:p>
            <a:pPr marL="228600" lvl="0" indent="-228600" algn="l" rtl="0">
              <a:lnSpc>
                <a:spcPct val="70000"/>
              </a:lnSpc>
              <a:spcBef>
                <a:spcPts val="1000"/>
              </a:spcBef>
              <a:spcAft>
                <a:spcPts val="0"/>
              </a:spcAft>
              <a:buClr>
                <a:schemeClr val="dk1"/>
              </a:buClr>
              <a:buSzPts val="2240"/>
              <a:buChar char="•"/>
            </a:pPr>
            <a:r>
              <a:rPr lang="en-US" sz="2240"/>
              <a:t>Lumpy: Cottage Cheese</a:t>
            </a:r>
            <a:endParaRPr/>
          </a:p>
          <a:p>
            <a:pPr marL="228600" lvl="0" indent="-228600" algn="l" rtl="0">
              <a:lnSpc>
                <a:spcPct val="70000"/>
              </a:lnSpc>
              <a:spcBef>
                <a:spcPts val="1000"/>
              </a:spcBef>
              <a:spcAft>
                <a:spcPts val="0"/>
              </a:spcAft>
              <a:buClr>
                <a:schemeClr val="dk1"/>
              </a:buClr>
              <a:buSzPts val="2240"/>
              <a:buChar char="•"/>
            </a:pPr>
            <a:r>
              <a:rPr lang="en-US" sz="2240"/>
              <a:t>Bitter: unsweetened chocolate</a:t>
            </a:r>
            <a:endParaRPr/>
          </a:p>
        </p:txBody>
      </p:sp>
      <p:pic>
        <p:nvPicPr>
          <p:cNvPr id="145" name="Google Shape;145;p20"/>
          <p:cNvPicPr preferRelativeResize="0"/>
          <p:nvPr/>
        </p:nvPicPr>
        <p:blipFill rotWithShape="1">
          <a:blip r:embed="rId3">
            <a:alphaModFix/>
          </a:blip>
          <a:srcRect/>
          <a:stretch/>
        </p:blipFill>
        <p:spPr>
          <a:xfrm>
            <a:off x="752475" y="2536004"/>
            <a:ext cx="4037858" cy="31027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Milestones Chart</a:t>
            </a:r>
            <a:br>
              <a:rPr lang="en-US"/>
            </a:br>
            <a:r>
              <a:rPr lang="en-US"/>
              <a:t>Where is your child?</a:t>
            </a:r>
            <a:endParaRPr/>
          </a:p>
        </p:txBody>
      </p:sp>
      <p:pic>
        <p:nvPicPr>
          <p:cNvPr id="151" name="Google Shape;151;p21"/>
          <p:cNvPicPr preferRelativeResize="0"/>
          <p:nvPr/>
        </p:nvPicPr>
        <p:blipFill rotWithShape="1">
          <a:blip r:embed="rId3">
            <a:alphaModFix/>
          </a:blip>
          <a:srcRect/>
          <a:stretch/>
        </p:blipFill>
        <p:spPr>
          <a:xfrm>
            <a:off x="17928" y="1537422"/>
            <a:ext cx="12174071" cy="532057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465</Words>
  <Application>Microsoft Office PowerPoint</Application>
  <PresentationFormat>Widescreen</PresentationFormat>
  <Paragraphs>45</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Yum! Yum! Can I have some?</vt:lpstr>
      <vt:lpstr>Pat-a-Cake, Pat-a-Cake!</vt:lpstr>
      <vt:lpstr>Say, AWWWW!!!</vt:lpstr>
      <vt:lpstr>Can you pick out the tongues or the mouths? </vt:lpstr>
      <vt:lpstr>I Can Taste</vt:lpstr>
      <vt:lpstr>JAZZ Fly 3</vt:lpstr>
      <vt:lpstr>Family Activities</vt:lpstr>
      <vt:lpstr>Taste Test</vt:lpstr>
      <vt:lpstr>Milestones Chart Where is your child?</vt:lpstr>
      <vt:lpstr>Milestones on Taste</vt:lpstr>
      <vt:lpstr>Let’s Make Baby Food</vt:lpstr>
      <vt:lpstr>Is your child a, “Picky Eater?”</vt:lpstr>
      <vt:lpstr>If so, here are some ideas.</vt:lpstr>
      <vt:lpstr>Additional 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Yum! Yum! Can I have some?</dc:title>
  <dc:creator>Jennifer</dc:creator>
  <cp:lastModifiedBy>Jennifer Reed</cp:lastModifiedBy>
  <cp:revision>1</cp:revision>
  <dcterms:modified xsi:type="dcterms:W3CDTF">2020-05-13T13:27:52Z</dcterms:modified>
</cp:coreProperties>
</file>